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3"/>
    <p:sldId id="258" r:id="rId4"/>
    <p:sldId id="287" r:id="rId5"/>
    <p:sldId id="309" r:id="rId6"/>
    <p:sldId id="342" r:id="rId7"/>
    <p:sldId id="343" r:id="rId8"/>
    <p:sldId id="346" r:id="rId9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7E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1906" y="797"/>
      </p:cViewPr>
      <p:guideLst>
        <p:guide orient="horz" pos="219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6DE72-475B-4AE1-BACB-3F82355D6E1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D496F8-1E2F-4D91-8D62-362243AC534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am Wor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0"/>
          </p:nvPr>
        </p:nvSpPr>
        <p:spPr>
          <a:xfrm>
            <a:off x="704203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29" name="Picture Placeholder 27"/>
          <p:cNvSpPr>
            <a:spLocks noGrp="1"/>
          </p:cNvSpPr>
          <p:nvPr>
            <p:ph type="pic" sz="quarter" idx="11"/>
          </p:nvPr>
        </p:nvSpPr>
        <p:spPr>
          <a:xfrm>
            <a:off x="2917164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0" name="Picture Placeholder 27"/>
          <p:cNvSpPr>
            <a:spLocks noGrp="1"/>
          </p:cNvSpPr>
          <p:nvPr>
            <p:ph type="pic" sz="quarter" idx="12"/>
          </p:nvPr>
        </p:nvSpPr>
        <p:spPr>
          <a:xfrm>
            <a:off x="5156203" y="1675161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1" name="Picture Placeholder 27"/>
          <p:cNvSpPr>
            <a:spLocks noGrp="1"/>
          </p:cNvSpPr>
          <p:nvPr>
            <p:ph type="pic" sz="quarter" idx="13"/>
          </p:nvPr>
        </p:nvSpPr>
        <p:spPr>
          <a:xfrm>
            <a:off x="7394127" y="1683019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  <p:sp>
        <p:nvSpPr>
          <p:cNvPr id="32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9630932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65"/>
            </a:lvl1pPr>
          </a:lstStyle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691F7-CD37-427F-B4BF-3D642A4DA7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8D8258-24EA-42B7-80A2-E92E14C42CA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827" b="11981"/>
          <a:stretch>
            <a:fillRect/>
          </a:stretch>
        </p:blipFill>
        <p:spPr>
          <a:xfrm rot="3706122">
            <a:off x="4661515" y="3839833"/>
            <a:ext cx="3240901" cy="6036335"/>
          </a:xfrm>
          <a:custGeom>
            <a:avLst/>
            <a:gdLst>
              <a:gd name="connsiteX0" fmla="*/ 0 w 3240901"/>
              <a:gd name="connsiteY0" fmla="*/ 0 h 6036335"/>
              <a:gd name="connsiteX1" fmla="*/ 3240901 w 3240901"/>
              <a:gd name="connsiteY1" fmla="*/ 0 h 6036335"/>
              <a:gd name="connsiteX2" fmla="*/ 0 w 3240901"/>
              <a:gd name="connsiteY2" fmla="*/ 6036335 h 6036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40901" h="6036335">
                <a:moveTo>
                  <a:pt x="0" y="0"/>
                </a:moveTo>
                <a:lnTo>
                  <a:pt x="3240901" y="0"/>
                </a:lnTo>
                <a:lnTo>
                  <a:pt x="0" y="6036335"/>
                </a:lnTo>
                <a:close/>
              </a:path>
            </a:pathLst>
          </a:cu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70"/>
          <a:stretch>
            <a:fillRect/>
          </a:stretch>
        </p:blipFill>
        <p:spPr>
          <a:xfrm rot="19126816">
            <a:off x="4666386" y="-1509711"/>
            <a:ext cx="3312437" cy="3365451"/>
          </a:xfrm>
          <a:custGeom>
            <a:avLst/>
            <a:gdLst>
              <a:gd name="connsiteX0" fmla="*/ 0 w 4209960"/>
              <a:gd name="connsiteY0" fmla="*/ 0 h 4277339"/>
              <a:gd name="connsiteX1" fmla="*/ 4209960 w 4209960"/>
              <a:gd name="connsiteY1" fmla="*/ 3688104 h 4277339"/>
              <a:gd name="connsiteX2" fmla="*/ 4209960 w 4209960"/>
              <a:gd name="connsiteY2" fmla="*/ 4277339 h 4277339"/>
              <a:gd name="connsiteX3" fmla="*/ 0 w 4209960"/>
              <a:gd name="connsiteY3" fmla="*/ 4277339 h 427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9960" h="4277339">
                <a:moveTo>
                  <a:pt x="0" y="0"/>
                </a:moveTo>
                <a:lnTo>
                  <a:pt x="4209960" y="3688104"/>
                </a:lnTo>
                <a:lnTo>
                  <a:pt x="4209960" y="4277339"/>
                </a:lnTo>
                <a:lnTo>
                  <a:pt x="0" y="4277339"/>
                </a:lnTo>
                <a:close/>
              </a:path>
            </a:pathLst>
          </a:custGeom>
        </p:spPr>
      </p:pic>
      <p:sp>
        <p:nvSpPr>
          <p:cNvPr id="2" name="文本框 1"/>
          <p:cNvSpPr txBox="1"/>
          <p:nvPr/>
        </p:nvSpPr>
        <p:spPr>
          <a:xfrm>
            <a:off x="3638550" y="3094990"/>
            <a:ext cx="564261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4400" b="1">
                <a:latin typeface="微软雅黑" panose="020B0503020204020204" charset="-122"/>
                <a:ea typeface="微软雅黑" panose="020B0503020204020204" charset="-122"/>
                <a:cs typeface="+mn-lt"/>
              </a:rPr>
              <a:t>league of legends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9" t="31307"/>
          <a:stretch>
            <a:fillRect/>
          </a:stretch>
        </p:blipFill>
        <p:spPr>
          <a:xfrm rot="14086061">
            <a:off x="-424432" y="3650632"/>
            <a:ext cx="5413047" cy="4710992"/>
          </a:xfrm>
          <a:custGeom>
            <a:avLst/>
            <a:gdLst>
              <a:gd name="connsiteX0" fmla="*/ 5413047 w 5413047"/>
              <a:gd name="connsiteY0" fmla="*/ 4710991 h 4710992"/>
              <a:gd name="connsiteX1" fmla="*/ 0 w 5413047"/>
              <a:gd name="connsiteY1" fmla="*/ 4710992 h 4710992"/>
              <a:gd name="connsiteX2" fmla="*/ 3327220 w 5413047"/>
              <a:gd name="connsiteY2" fmla="*/ 0 h 4710992"/>
              <a:gd name="connsiteX3" fmla="*/ 5413047 w 5413047"/>
              <a:gd name="connsiteY3" fmla="*/ 1473151 h 471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3047" h="4710992">
                <a:moveTo>
                  <a:pt x="5413047" y="4710991"/>
                </a:moveTo>
                <a:lnTo>
                  <a:pt x="0" y="4710992"/>
                </a:lnTo>
                <a:lnTo>
                  <a:pt x="3327220" y="0"/>
                </a:lnTo>
                <a:lnTo>
                  <a:pt x="5413047" y="1473151"/>
                </a:lnTo>
                <a:close/>
              </a:path>
            </a:pathLst>
          </a:custGeom>
        </p:spPr>
      </p:pic>
      <p:sp>
        <p:nvSpPr>
          <p:cNvPr id="4" name="任意多边形 15"/>
          <p:cNvSpPr/>
          <p:nvPr/>
        </p:nvSpPr>
        <p:spPr>
          <a:xfrm flipV="1">
            <a:off x="2945270" y="5216340"/>
            <a:ext cx="1473200" cy="193554"/>
          </a:xfrm>
          <a:custGeom>
            <a:avLst/>
            <a:gdLst>
              <a:gd name="connsiteX0" fmla="*/ 837564 w 3505200"/>
              <a:gd name="connsiteY0" fmla="*/ 594360 h 594360"/>
              <a:gd name="connsiteX1" fmla="*/ 2239944 w 3505200"/>
              <a:gd name="connsiteY1" fmla="*/ 594360 h 594360"/>
              <a:gd name="connsiteX2" fmla="*/ 2350338 w 3505200"/>
              <a:gd name="connsiteY2" fmla="*/ 594360 h 594360"/>
              <a:gd name="connsiteX3" fmla="*/ 3505200 w 3505200"/>
              <a:gd name="connsiteY3" fmla="*/ 594360 h 594360"/>
              <a:gd name="connsiteX4" fmla="*/ 3505200 w 3505200"/>
              <a:gd name="connsiteY4" fmla="*/ 553416 h 594360"/>
              <a:gd name="connsiteX5" fmla="*/ 2239944 w 3505200"/>
              <a:gd name="connsiteY5" fmla="*/ 553416 h 594360"/>
              <a:gd name="connsiteX6" fmla="*/ 2239944 w 3505200"/>
              <a:gd name="connsiteY6" fmla="*/ 553416 h 594360"/>
              <a:gd name="connsiteX7" fmla="*/ 971893 w 3505200"/>
              <a:gd name="connsiteY7" fmla="*/ 553416 h 594360"/>
              <a:gd name="connsiteX8" fmla="*/ 831701 w 3505200"/>
              <a:gd name="connsiteY8" fmla="*/ 481340 h 594360"/>
              <a:gd name="connsiteX9" fmla="*/ 819744 w 3505200"/>
              <a:gd name="connsiteY9" fmla="*/ 435404 h 594360"/>
              <a:gd name="connsiteX10" fmla="*/ 831701 w 3505200"/>
              <a:gd name="connsiteY10" fmla="*/ 389468 h 594360"/>
              <a:gd name="connsiteX11" fmla="*/ 971893 w 3505200"/>
              <a:gd name="connsiteY11" fmla="*/ 317391 h 594360"/>
              <a:gd name="connsiteX12" fmla="*/ 1193974 w 3505200"/>
              <a:gd name="connsiteY12" fmla="*/ 317391 h 594360"/>
              <a:gd name="connsiteX13" fmla="*/ 1193974 w 3505200"/>
              <a:gd name="connsiteY13" fmla="*/ 317913 h 594360"/>
              <a:gd name="connsiteX14" fmla="*/ 2706748 w 3505200"/>
              <a:gd name="connsiteY14" fmla="*/ 317913 h 594360"/>
              <a:gd name="connsiteX15" fmla="*/ 2911684 w 3505200"/>
              <a:gd name="connsiteY15" fmla="*/ 158957 h 594360"/>
              <a:gd name="connsiteX16" fmla="*/ 2706748 w 3505200"/>
              <a:gd name="connsiteY16" fmla="*/ 0 h 594360"/>
              <a:gd name="connsiteX17" fmla="*/ 1265256 w 3505200"/>
              <a:gd name="connsiteY17" fmla="*/ 0 h 594360"/>
              <a:gd name="connsiteX18" fmla="*/ 1193974 w 3505200"/>
              <a:gd name="connsiteY18" fmla="*/ 0 h 594360"/>
              <a:gd name="connsiteX19" fmla="*/ 0 w 3505200"/>
              <a:gd name="connsiteY19" fmla="*/ 0 h 594360"/>
              <a:gd name="connsiteX20" fmla="*/ 0 w 3505200"/>
              <a:gd name="connsiteY20" fmla="*/ 40944 h 594360"/>
              <a:gd name="connsiteX21" fmla="*/ 1265256 w 3505200"/>
              <a:gd name="connsiteY21" fmla="*/ 40944 h 594360"/>
              <a:gd name="connsiteX22" fmla="*/ 1265256 w 3505200"/>
              <a:gd name="connsiteY22" fmla="*/ 40944 h 594360"/>
              <a:gd name="connsiteX23" fmla="*/ 2572420 w 3505200"/>
              <a:gd name="connsiteY23" fmla="*/ 40944 h 594360"/>
              <a:gd name="connsiteX24" fmla="*/ 2712612 w 3505200"/>
              <a:gd name="connsiteY24" fmla="*/ 113021 h 594360"/>
              <a:gd name="connsiteX25" fmla="*/ 2724569 w 3505200"/>
              <a:gd name="connsiteY25" fmla="*/ 158957 h 594360"/>
              <a:gd name="connsiteX26" fmla="*/ 2712612 w 3505200"/>
              <a:gd name="connsiteY26" fmla="*/ 204893 h 594360"/>
              <a:gd name="connsiteX27" fmla="*/ 2572420 w 3505200"/>
              <a:gd name="connsiteY27" fmla="*/ 276970 h 594360"/>
              <a:gd name="connsiteX28" fmla="*/ 2350338 w 3505200"/>
              <a:gd name="connsiteY28" fmla="*/ 276970 h 594360"/>
              <a:gd name="connsiteX29" fmla="*/ 2350338 w 3505200"/>
              <a:gd name="connsiteY29" fmla="*/ 276447 h 594360"/>
              <a:gd name="connsiteX30" fmla="*/ 837564 w 3505200"/>
              <a:gd name="connsiteY30" fmla="*/ 276447 h 594360"/>
              <a:gd name="connsiteX31" fmla="*/ 632628 w 3505200"/>
              <a:gd name="connsiteY31" fmla="*/ 435404 h 594360"/>
              <a:gd name="connsiteX32" fmla="*/ 837564 w 3505200"/>
              <a:gd name="connsiteY32" fmla="*/ 594360 h 59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505200" h="594360">
                <a:moveTo>
                  <a:pt x="837564" y="594360"/>
                </a:moveTo>
                <a:lnTo>
                  <a:pt x="2239944" y="594360"/>
                </a:lnTo>
                <a:lnTo>
                  <a:pt x="2350338" y="594360"/>
                </a:lnTo>
                <a:lnTo>
                  <a:pt x="3505200" y="594360"/>
                </a:lnTo>
                <a:lnTo>
                  <a:pt x="3505200" y="553416"/>
                </a:lnTo>
                <a:lnTo>
                  <a:pt x="2239944" y="553416"/>
                </a:lnTo>
                <a:lnTo>
                  <a:pt x="2239944" y="553416"/>
                </a:lnTo>
                <a:lnTo>
                  <a:pt x="971893" y="553416"/>
                </a:lnTo>
                <a:cubicBezTo>
                  <a:pt x="908871" y="553416"/>
                  <a:pt x="854798" y="523696"/>
                  <a:pt x="831701" y="481340"/>
                </a:cubicBezTo>
                <a:lnTo>
                  <a:pt x="819744" y="435404"/>
                </a:lnTo>
                <a:lnTo>
                  <a:pt x="831701" y="389468"/>
                </a:lnTo>
                <a:cubicBezTo>
                  <a:pt x="854798" y="347111"/>
                  <a:pt x="908871" y="317391"/>
                  <a:pt x="971893" y="317391"/>
                </a:cubicBezTo>
                <a:lnTo>
                  <a:pt x="1193974" y="317391"/>
                </a:lnTo>
                <a:lnTo>
                  <a:pt x="1193974" y="317913"/>
                </a:lnTo>
                <a:lnTo>
                  <a:pt x="2706748" y="317913"/>
                </a:lnTo>
                <a:cubicBezTo>
                  <a:pt x="2819931" y="317913"/>
                  <a:pt x="2911684" y="246746"/>
                  <a:pt x="2911684" y="158957"/>
                </a:cubicBezTo>
                <a:cubicBezTo>
                  <a:pt x="2911684" y="71167"/>
                  <a:pt x="2819931" y="0"/>
                  <a:pt x="2706748" y="0"/>
                </a:cubicBezTo>
                <a:lnTo>
                  <a:pt x="1265256" y="0"/>
                </a:lnTo>
                <a:lnTo>
                  <a:pt x="1193974" y="0"/>
                </a:lnTo>
                <a:lnTo>
                  <a:pt x="0" y="0"/>
                </a:lnTo>
                <a:lnTo>
                  <a:pt x="0" y="40944"/>
                </a:lnTo>
                <a:lnTo>
                  <a:pt x="1265256" y="40944"/>
                </a:lnTo>
                <a:lnTo>
                  <a:pt x="1265256" y="40944"/>
                </a:lnTo>
                <a:lnTo>
                  <a:pt x="2572420" y="40944"/>
                </a:lnTo>
                <a:cubicBezTo>
                  <a:pt x="2635442" y="40944"/>
                  <a:pt x="2689515" y="70664"/>
                  <a:pt x="2712612" y="113021"/>
                </a:cubicBezTo>
                <a:lnTo>
                  <a:pt x="2724569" y="158957"/>
                </a:lnTo>
                <a:lnTo>
                  <a:pt x="2712612" y="204893"/>
                </a:lnTo>
                <a:cubicBezTo>
                  <a:pt x="2689515" y="247249"/>
                  <a:pt x="2635442" y="276970"/>
                  <a:pt x="2572420" y="276970"/>
                </a:cubicBezTo>
                <a:lnTo>
                  <a:pt x="2350338" y="276970"/>
                </a:lnTo>
                <a:lnTo>
                  <a:pt x="2350338" y="276447"/>
                </a:lnTo>
                <a:lnTo>
                  <a:pt x="837564" y="276447"/>
                </a:lnTo>
                <a:cubicBezTo>
                  <a:pt x="724381" y="276447"/>
                  <a:pt x="632628" y="347614"/>
                  <a:pt x="632628" y="435404"/>
                </a:cubicBezTo>
                <a:cubicBezTo>
                  <a:pt x="632628" y="523193"/>
                  <a:pt x="724381" y="594360"/>
                  <a:pt x="837564" y="59436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06705" y="379730"/>
            <a:ext cx="311658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rise of LOL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93775" y="17456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League of legends was the most popular game in China  between 2013 and 2015.</a:t>
            </a:r>
            <a:endParaRPr lang="en-US" altLang="zh-CN" b="1"/>
          </a:p>
        </p:txBody>
      </p:sp>
      <p:sp>
        <p:nvSpPr>
          <p:cNvPr id="14" name="文本框 13"/>
          <p:cNvSpPr txBox="1"/>
          <p:nvPr/>
        </p:nvSpPr>
        <p:spPr>
          <a:xfrm>
            <a:off x="1680210" y="2682240"/>
            <a:ext cx="5998845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The success of it is due to strong social values.people play League of legends to fit in.</a:t>
            </a:r>
            <a:endParaRPr lang="en-US" altLang="zh-CN" b="1"/>
          </a:p>
        </p:txBody>
      </p:sp>
      <p:sp>
        <p:nvSpPr>
          <p:cNvPr id="15" name="文本框 14"/>
          <p:cNvSpPr txBox="1"/>
          <p:nvPr/>
        </p:nvSpPr>
        <p:spPr>
          <a:xfrm>
            <a:off x="3322955" y="35617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Competitivity and cooperation are the essential cores of l</a:t>
            </a:r>
            <a:r>
              <a:rPr lang="en-US" altLang="zh-CN" b="1">
                <a:sym typeface="+mn-ea"/>
              </a:rPr>
              <a:t>eague of legends. </a:t>
            </a:r>
            <a:endParaRPr lang="en-US" altLang="zh-CN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370205" y="357505"/>
            <a:ext cx="311658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fall of LOL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93775" y="17456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One of the critical reasons that caused the fall of LOL is social means shifting to mobile phones.</a:t>
            </a:r>
            <a:endParaRPr lang="en-US" altLang="zh-CN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Honor of kings is a substitute for LOL on the mobile platform.</a:t>
            </a:r>
            <a:endParaRPr lang="en-US" altLang="zh-CN" b="1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530" y="2073275"/>
            <a:ext cx="5013325" cy="28371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64260" y="376364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TikTok is another convenient way to consume time everywhere and at any time.</a:t>
            </a:r>
            <a:endParaRPr lang="en-US" altLang="zh-CN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993775" y="174561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Verbal abuse in LOL is one of many common phenomenon that causes the toxic atmosphere.</a:t>
            </a:r>
            <a:endParaRPr lang="en-US" altLang="zh-CN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Players abuse each other even over triffles with organs and mothers. </a:t>
            </a:r>
            <a:endParaRPr lang="en-US" altLang="zh-CN" b="1"/>
          </a:p>
        </p:txBody>
      </p:sp>
      <p:sp>
        <p:nvSpPr>
          <p:cNvPr id="4" name="文本框 3"/>
          <p:cNvSpPr txBox="1"/>
          <p:nvPr/>
        </p:nvSpPr>
        <p:spPr>
          <a:xfrm>
            <a:off x="1064260" y="3763645"/>
            <a:ext cx="4862830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AFK and LTG are also commom in game. </a:t>
            </a:r>
            <a:endParaRPr lang="en-US" altLang="zh-CN" b="1"/>
          </a:p>
        </p:txBody>
      </p:sp>
      <p:sp>
        <p:nvSpPr>
          <p:cNvPr id="6" name="文本框 5"/>
          <p:cNvSpPr txBox="1"/>
          <p:nvPr/>
        </p:nvSpPr>
        <p:spPr>
          <a:xfrm>
            <a:off x="306705" y="379730"/>
            <a:ext cx="6965950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toxic atmosphere in LOL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430" y="1234440"/>
            <a:ext cx="5181600" cy="3371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993775" y="1745615"/>
            <a:ext cx="7087870" cy="9004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/>
              <a:t>Comparison is the main cause of the atmosphere</a:t>
            </a:r>
            <a:endParaRPr lang="en-US" altLang="zh-CN" sz="2400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6906895" cy="6254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1. League of Legends is a game in which cooperation and competition are essential cores of it.</a:t>
            </a:r>
            <a:endParaRPr lang="en-US" altLang="zh-CN" b="1"/>
          </a:p>
        </p:txBody>
      </p:sp>
      <p:sp>
        <p:nvSpPr>
          <p:cNvPr id="4" name="文本框 3"/>
          <p:cNvSpPr txBox="1"/>
          <p:nvPr/>
        </p:nvSpPr>
        <p:spPr>
          <a:xfrm>
            <a:off x="1064260" y="3745865"/>
            <a:ext cx="6577965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2. In the comparison atmosphere in China, competition part is considered more important than cooperation.</a:t>
            </a:r>
            <a:endParaRPr lang="en-US" altLang="zh-CN" b="1"/>
          </a:p>
        </p:txBody>
      </p:sp>
      <p:sp>
        <p:nvSpPr>
          <p:cNvPr id="6" name="文本框 5"/>
          <p:cNvSpPr txBox="1"/>
          <p:nvPr/>
        </p:nvSpPr>
        <p:spPr>
          <a:xfrm>
            <a:off x="306705" y="379730"/>
            <a:ext cx="7336155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causes of the atmosphere 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64895" y="4637405"/>
            <a:ext cx="6696710" cy="906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3. That is to say, comparison is the way to self-identity, I am better than others. When losing a game means failing to construct the image of I that fits the comparison order.</a:t>
            </a:r>
            <a:endParaRPr lang="en-US" altLang="zh-CN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  <p:bldP spid="5" grpId="0"/>
      <p:bldP spid="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图片 8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5" t="58185"/>
          <a:stretch>
            <a:fillRect/>
          </a:stretch>
        </p:blipFill>
        <p:spPr>
          <a:xfrm rot="21006128">
            <a:off x="-246263" y="-267690"/>
            <a:ext cx="3547057" cy="2467908"/>
          </a:xfrm>
          <a:custGeom>
            <a:avLst/>
            <a:gdLst>
              <a:gd name="connsiteX0" fmla="*/ 500381 w 4121640"/>
              <a:gd name="connsiteY0" fmla="*/ 0 h 2867681"/>
              <a:gd name="connsiteX1" fmla="*/ 4121640 w 4121640"/>
              <a:gd name="connsiteY1" fmla="*/ 631872 h 2867681"/>
              <a:gd name="connsiteX2" fmla="*/ 4121640 w 4121640"/>
              <a:gd name="connsiteY2" fmla="*/ 2867681 h 2867681"/>
              <a:gd name="connsiteX3" fmla="*/ 0 w 4121640"/>
              <a:gd name="connsiteY3" fmla="*/ 2867681 h 2867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21640" h="2867681">
                <a:moveTo>
                  <a:pt x="500381" y="0"/>
                </a:moveTo>
                <a:lnTo>
                  <a:pt x="4121640" y="631872"/>
                </a:lnTo>
                <a:lnTo>
                  <a:pt x="4121640" y="2867681"/>
                </a:lnTo>
                <a:lnTo>
                  <a:pt x="0" y="2867681"/>
                </a:lnTo>
                <a:close/>
              </a:path>
            </a:pathLst>
          </a:custGeom>
        </p:spPr>
      </p:pic>
      <p:sp>
        <p:nvSpPr>
          <p:cNvPr id="13" name="文本框 12"/>
          <p:cNvSpPr txBox="1"/>
          <p:nvPr/>
        </p:nvSpPr>
        <p:spPr>
          <a:xfrm>
            <a:off x="993775" y="1745615"/>
            <a:ext cx="7087870" cy="9004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/>
              <a:t>Comparison is the main cause of the atmosphere</a:t>
            </a:r>
            <a:endParaRPr lang="en-US" altLang="zh-CN" sz="2400" b="1"/>
          </a:p>
        </p:txBody>
      </p:sp>
      <p:sp>
        <p:nvSpPr>
          <p:cNvPr id="2" name="文本框 1"/>
          <p:cNvSpPr txBox="1"/>
          <p:nvPr/>
        </p:nvSpPr>
        <p:spPr>
          <a:xfrm>
            <a:off x="993775" y="2803525"/>
            <a:ext cx="6906895" cy="12007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4. In order to fit in the order again, hysteric subjects win in a perverted way in which negativity is the core of it. - I lose the game not because I am incapable, it is due to the teammates’ terrible performance, or not fully exerting my power.</a:t>
            </a:r>
            <a:endParaRPr lang="en-US" altLang="zh-CN" b="1"/>
          </a:p>
        </p:txBody>
      </p:sp>
      <p:sp>
        <p:nvSpPr>
          <p:cNvPr id="4" name="文本框 3"/>
          <p:cNvSpPr txBox="1"/>
          <p:nvPr/>
        </p:nvSpPr>
        <p:spPr>
          <a:xfrm>
            <a:off x="1064260" y="4153535"/>
            <a:ext cx="6577965" cy="746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b="1"/>
              <a:t>5. As a result, League of legends is a game in which win is the only option, whether in positive or negative ways.</a:t>
            </a:r>
            <a:endParaRPr lang="en-US" altLang="zh-CN" b="1"/>
          </a:p>
        </p:txBody>
      </p:sp>
      <p:sp>
        <p:nvSpPr>
          <p:cNvPr id="6" name="文本框 5"/>
          <p:cNvSpPr txBox="1"/>
          <p:nvPr/>
        </p:nvSpPr>
        <p:spPr>
          <a:xfrm>
            <a:off x="306705" y="379730"/>
            <a:ext cx="7336155" cy="85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 b="1">
                <a:ea typeface="微软雅黑" panose="020B0503020204020204" charset="-122"/>
                <a:cs typeface="+mn-lt"/>
              </a:rPr>
              <a:t>The causes of the atmosphere </a:t>
            </a:r>
            <a:r>
              <a:rPr lang="zh-CN" altLang="en-US" sz="3600"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zh-CN" altLang="en-US" sz="36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2" grpId="0"/>
      <p:bldP spid="2" grpId="1"/>
      <p:bldP spid="4" grpId="0"/>
      <p:bldP spid="4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21" r="17617"/>
          <a:stretch>
            <a:fillRect/>
          </a:stretch>
        </p:blipFill>
        <p:spPr>
          <a:xfrm>
            <a:off x="11205572" y="1"/>
            <a:ext cx="986427" cy="903890"/>
          </a:xfrm>
          <a:prstGeom prst="rect">
            <a:avLst/>
          </a:prstGeom>
        </p:spPr>
      </p:pic>
      <p:sp>
        <p:nvSpPr>
          <p:cNvPr id="5" name="TextBox 76"/>
          <p:cNvSpPr txBox="1"/>
          <p:nvPr/>
        </p:nvSpPr>
        <p:spPr>
          <a:xfrm>
            <a:off x="3338195" y="120015"/>
            <a:ext cx="5488940" cy="78359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CN" sz="4000" b="1" dirty="0">
                <a:solidFill>
                  <a:srgbClr val="ED2E65"/>
                </a:solidFill>
                <a:latin typeface="微软雅黑" panose="020B0503020204020204" charset="-122"/>
                <a:ea typeface="微软雅黑" panose="020B0503020204020204" charset="-122"/>
              </a:rPr>
              <a:t>The comparison oder</a:t>
            </a:r>
            <a:endParaRPr lang="en-US" altLang="zh-CN" sz="4000" b="1" dirty="0">
              <a:solidFill>
                <a:srgbClr val="ED2E6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6023261" y="858062"/>
            <a:ext cx="145477" cy="0"/>
          </a:xfrm>
          <a:prstGeom prst="line">
            <a:avLst/>
          </a:prstGeom>
          <a:ln w="19050" cap="rnd">
            <a:solidFill>
              <a:srgbClr val="ED2E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5" b="15952"/>
          <a:stretch>
            <a:fillRect/>
          </a:stretch>
        </p:blipFill>
        <p:spPr>
          <a:xfrm>
            <a:off x="0" y="5801710"/>
            <a:ext cx="1375775" cy="10562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20775" y="1745615"/>
            <a:ext cx="7828915" cy="887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>
                <a:solidFill>
                  <a:schemeClr val="accent6"/>
                </a:solidFill>
              </a:rPr>
              <a:t>1.By comparing, one finds his position in a symbolic order, comparing satisfies the pleasure of the big other(God).</a:t>
            </a:r>
            <a:endParaRPr lang="en-US" altLang="zh-CN" sz="2400" b="1">
              <a:solidFill>
                <a:schemeClr val="accent6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197610" y="4353560"/>
            <a:ext cx="7521575" cy="8166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>
                <a:solidFill>
                  <a:schemeClr val="accent6"/>
                </a:solidFill>
              </a:rPr>
              <a:t>3.Losers have to win in the order, but in a negative way, losers are winners. </a:t>
            </a:r>
            <a:endParaRPr lang="en-US" altLang="zh-CN" sz="2400" b="1">
              <a:solidFill>
                <a:schemeClr val="accent6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97610" y="2839720"/>
            <a:ext cx="7136765" cy="1264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en-US" altLang="zh-CN" sz="2400" b="1">
                <a:solidFill>
                  <a:schemeClr val="accent6"/>
                </a:solidFill>
                <a:sym typeface="+mn-ea"/>
              </a:rPr>
              <a:t>2.Subjects are hysteric, they don’t know what the big other wants from them, anxiety drives them to satisfy the big other, but only find it is unsatisfied.</a:t>
            </a:r>
            <a:endParaRPr lang="en-US" altLang="zh-CN" sz="2400" b="1">
              <a:solidFill>
                <a:schemeClr val="accent6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4" grpId="0"/>
      <p:bldP spid="34" grpId="1"/>
      <p:bldP spid="33" grpId="0"/>
      <p:bldP spid="33" grpId="1"/>
    </p:bldLst>
  </p:timing>
</p:sld>
</file>

<file path=ppt/tags/tag1.xml><?xml version="1.0" encoding="utf-8"?>
<p:tagLst xmlns:p="http://schemas.openxmlformats.org/presentationml/2006/main">
  <p:tag name="commondata" val="eyJoZGlkIjoiNmFhOTQ4OWU2NWVkOWUwZGJhYjJhMmNhYWNiNWUyMzA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2001</Words>
  <Application>WPS 演示</Application>
  <PresentationFormat>宽屏</PresentationFormat>
  <Paragraphs>52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Arial Unicode MS</vt:lpstr>
      <vt:lpstr>Calibri Light</vt:lpstr>
      <vt:lpstr>Calibri</vt:lpstr>
      <vt:lpstr>华文细黑</vt:lpstr>
      <vt:lpstr>方正清刻本悦宋简体</vt:lpstr>
      <vt:lpstr>TypeLand 康熙字典體試用版</vt:lpstr>
      <vt:lpstr>MingLiU-ExtB</vt:lpstr>
      <vt:lpstr>禹卫书法行书简体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cuphead</cp:lastModifiedBy>
  <cp:revision>19</cp:revision>
  <dcterms:created xsi:type="dcterms:W3CDTF">2017-12-10T12:09:00Z</dcterms:created>
  <dcterms:modified xsi:type="dcterms:W3CDTF">2024-04-29T08:46:24Z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F6FD8C7F16CF475EB1C2A2AF4D6FB208_12</vt:lpwstr>
  </property>
</Properties>
</file>

<file path=docProps/thumbnail.jpeg>
</file>